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7209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of 3,900 purchases to reveal spending patterns, segments, product preferences, and subscription behavior to guide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632936"/>
            <a:ext cx="7604760" cy="1374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Recommendations &amp; Next Steps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6020" y="2326838"/>
            <a:ext cx="3695819" cy="2355056"/>
          </a:xfrm>
          <a:prstGeom prst="roundRect">
            <a:avLst>
              <a:gd name="adj" fmla="val 6212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Shape 2"/>
          <p:cNvSpPr/>
          <p:nvPr/>
        </p:nvSpPr>
        <p:spPr>
          <a:xfrm>
            <a:off x="6225540" y="2326838"/>
            <a:ext cx="121920" cy="2355056"/>
          </a:xfrm>
          <a:prstGeom prst="roundRect">
            <a:avLst>
              <a:gd name="adj" fmla="val 75755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6597729" y="257710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Boost Subscriptions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597729" y="3048595"/>
            <a:ext cx="3103840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subscriber benefits to increase adoption.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4961" y="2326838"/>
            <a:ext cx="3695819" cy="2355056"/>
          </a:xfrm>
          <a:prstGeom prst="roundRect">
            <a:avLst>
              <a:gd name="adj" fmla="val 6212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10134481" y="2326838"/>
            <a:ext cx="121920" cy="2355056"/>
          </a:xfrm>
          <a:prstGeom prst="roundRect">
            <a:avLst>
              <a:gd name="adj" fmla="val 75755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10506670" y="2577108"/>
            <a:ext cx="3103840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Loyalty Programs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506670" y="3392210"/>
            <a:ext cx="3103840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grow the Loyal segment (3,116 existing).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56020" y="4895017"/>
            <a:ext cx="3695819" cy="2701528"/>
          </a:xfrm>
          <a:prstGeom prst="roundRect">
            <a:avLst>
              <a:gd name="adj" fmla="val 5416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3" name="Shape 10"/>
          <p:cNvSpPr/>
          <p:nvPr/>
        </p:nvSpPr>
        <p:spPr>
          <a:xfrm>
            <a:off x="6225540" y="4895017"/>
            <a:ext cx="121920" cy="2701528"/>
          </a:xfrm>
          <a:prstGeom prst="roundRect">
            <a:avLst>
              <a:gd name="adj" fmla="val 75755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6597729" y="5145286"/>
            <a:ext cx="3103840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Review Discount Policy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597729" y="5960388"/>
            <a:ext cx="3103840" cy="1039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discount-driven sales with margin protection for high-discount products.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10164961" y="4895017"/>
            <a:ext cx="3695819" cy="2701528"/>
          </a:xfrm>
          <a:prstGeom prst="roundRect">
            <a:avLst>
              <a:gd name="adj" fmla="val 5416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Shape 14"/>
          <p:cNvSpPr/>
          <p:nvPr/>
        </p:nvSpPr>
        <p:spPr>
          <a:xfrm>
            <a:off x="10134481" y="4895017"/>
            <a:ext cx="121920" cy="2701528"/>
          </a:xfrm>
          <a:prstGeom prst="roundRect">
            <a:avLst>
              <a:gd name="adj" fmla="val 75755"/>
            </a:avLst>
          </a:prstGeom>
          <a:solidFill>
            <a:srgbClr val="FFAD94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10506670" y="5145286"/>
            <a:ext cx="3103840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Product Positioning &amp; Targeting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506670" y="5960388"/>
            <a:ext cx="3103840" cy="1385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top-rated and best-selling products; focus marketing on high-revenue age groups.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65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Snapshot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rows · 18 columns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54513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Demographics, purchase details, behavior, subscription, shipping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939195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37 nulls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99674" y="926187"/>
            <a:ext cx="5740837" cy="553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Preparation (Python)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74" y="2319218"/>
            <a:ext cx="7798713" cy="435268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438442" y="1843564"/>
            <a:ext cx="177165" cy="1275040"/>
          </a:xfrm>
          <a:prstGeom prst="roundRect">
            <a:avLst>
              <a:gd name="adj" fmla="val 4202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5" name="Text 2"/>
          <p:cNvSpPr/>
          <p:nvPr/>
        </p:nvSpPr>
        <p:spPr>
          <a:xfrm>
            <a:off x="9754076" y="2020729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Load &amp; Inspect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9754076" y="2436138"/>
            <a:ext cx="3684032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with pandas; used df.info() and describe()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9704308" y="3257074"/>
            <a:ext cx="177165" cy="1275040"/>
          </a:xfrm>
          <a:prstGeom prst="roundRect">
            <a:avLst>
              <a:gd name="adj" fmla="val 4202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10019943" y="3434239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Clean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019943" y="3849648"/>
            <a:ext cx="3418165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Review Rating nulls with category median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9970175" y="4670584"/>
            <a:ext cx="177165" cy="1063466"/>
          </a:xfrm>
          <a:prstGeom prst="roundRect">
            <a:avLst>
              <a:gd name="adj" fmla="val 4202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Text 8"/>
          <p:cNvSpPr/>
          <p:nvPr/>
        </p:nvSpPr>
        <p:spPr>
          <a:xfrm>
            <a:off x="10285809" y="4847749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Standardize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285809" y="5263158"/>
            <a:ext cx="315229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Renamed columns to snake_case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10236041" y="5872520"/>
            <a:ext cx="177165" cy="1275040"/>
          </a:xfrm>
          <a:prstGeom prst="roundRect">
            <a:avLst>
              <a:gd name="adj" fmla="val 4202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10551676" y="6049685"/>
            <a:ext cx="2215753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Engineering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0551676" y="6465094"/>
            <a:ext cx="2886432" cy="505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Added age_group and purchase_frequency_days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119283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Integration &amp; Redundancy Check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754755"/>
            <a:ext cx="4205168" cy="1893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cleaned DataFrame to Microsoft SQL Server for SQL analysis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Checked redundancy: dropped promo_code_used (redundant with discount_applied)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021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High-Level Metrics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Number of purchase 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68665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16443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19623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686651"/>
            <a:ext cx="23298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review rating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49794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27%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601122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07093" y="650164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Share of customers with subscription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1786" y="945952"/>
            <a:ext cx="8743593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Revenue &amp; Subscription Insights (SQL)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86" y="3404805"/>
            <a:ext cx="4160520" cy="22773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71173" y="1882140"/>
            <a:ext cx="8114943" cy="534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Subscribers: 1,053 avg spend $59.49 (total $62,645). Non-subscribers: 2,847 avg $59.87 (total $170,436). Consider ARPU and retention strategies.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173" y="2585680"/>
            <a:ext cx="8114943" cy="45292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79312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Product &amp; Discount Patterns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24989"/>
            <a:ext cx="914876" cy="9148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215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Top Rated Items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92154" y="4215408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Gloves (3.86), Sandals (3.84), Boots (3.82), Hat (3.80), Skirt (3.78)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724989"/>
            <a:ext cx="914876" cy="9148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4257" y="3724989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Discount-Dependent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434257" y="4215408"/>
            <a:ext cx="296025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discount rates: Hat 50%, Sneakers 49.66%, Coat 49.07%, Sweater 48.17%, Pants 47.37%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724989"/>
            <a:ext cx="914876" cy="9148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6359" y="3724989"/>
            <a:ext cx="296025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Top Sellers by Category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6359" y="4569738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Clothing: Blouse, Pants, Shirt. Accessories: Jewelry, Sunglasses, Belt.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647700"/>
            <a:ext cx="7962543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Customer Segments &amp; Loyalty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808553" y="4176117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Segments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08553" y="4712018"/>
            <a:ext cx="4137660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Loyal: 3,116 · Returning: 701 · New: 83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535573" y="1800463"/>
            <a:ext cx="8353544" cy="665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 buyers (&gt;5 purchases): Mostly non-subscribers (2,518 no vs 958 yes). Focus loyalty programs to convert Returning → Loyal and support subscription growth.</a:t>
            </a:r>
            <a:endParaRPr lang="en-US" sz="16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573" y="2692479"/>
            <a:ext cx="8353544" cy="46623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1786" y="945952"/>
            <a:ext cx="5491163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Age &amp; Shipping Insights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86" y="3404805"/>
            <a:ext cx="4160520" cy="22773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71173" y="1882140"/>
            <a:ext cx="8114943" cy="534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Shipping comparison: Standard avg $58.46 vs Express avg $60.48. Target marketing to high-revenue age groups and express-shipping users.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173" y="2585680"/>
            <a:ext cx="8114943" cy="45292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401</Words>
  <Application>Microsoft Office PowerPoint</Application>
  <PresentationFormat>Custom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Merriweather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FNU LNU</cp:lastModifiedBy>
  <cp:revision>2</cp:revision>
  <dcterms:created xsi:type="dcterms:W3CDTF">2026-02-21T14:39:00Z</dcterms:created>
  <dcterms:modified xsi:type="dcterms:W3CDTF">2026-02-21T14:41:24Z</dcterms:modified>
</cp:coreProperties>
</file>